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99" r:id="rId4"/>
    <p:sldId id="298" r:id="rId5"/>
    <p:sldId id="288" r:id="rId6"/>
    <p:sldId id="300" r:id="rId7"/>
    <p:sldId id="289" r:id="rId8"/>
    <p:sldId id="301" r:id="rId9"/>
    <p:sldId id="302" r:id="rId10"/>
    <p:sldId id="303" r:id="rId11"/>
    <p:sldId id="290" r:id="rId12"/>
    <p:sldId id="291" r:id="rId13"/>
    <p:sldId id="304" r:id="rId14"/>
    <p:sldId id="305" r:id="rId15"/>
    <p:sldId id="306" r:id="rId16"/>
    <p:sldId id="293" r:id="rId17"/>
    <p:sldId id="287" r:id="rId18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2768" y="775791"/>
            <a:ext cx="8784976" cy="360040"/>
          </a:xfrm>
        </p:spPr>
        <p:txBody>
          <a:bodyPr>
            <a:normAutofit fontScale="90000"/>
          </a:bodyPr>
          <a:lstStyle/>
          <a:p>
            <a:r>
              <a:rPr lang="ru-RU" sz="1800" b="1" dirty="0">
                <a:solidFill>
                  <a:schemeClr val="tx2">
                    <a:lumMod val="75000"/>
                  </a:schemeClr>
                </a:solidFill>
              </a:rPr>
              <a:t>Государственное бюджетное учреждение дополнительного образования Республики Хакасия «Спортивная школа паралимпийского резерва»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3459824"/>
            <a:ext cx="8496944" cy="2160240"/>
          </a:xfrm>
        </p:spPr>
        <p:txBody>
          <a:bodyPr>
            <a:normAutofit/>
          </a:bodyPr>
          <a:lstStyle/>
          <a:p>
            <a:r>
              <a:rPr lang="ru-RU" sz="2000" b="1" dirty="0">
                <a:solidFill>
                  <a:schemeClr val="tx1"/>
                </a:solidFill>
              </a:rPr>
              <a:t>МЕТОДИКА</a:t>
            </a:r>
          </a:p>
          <a:p>
            <a:pPr marL="1527175" indent="-1527175"/>
            <a:r>
              <a:rPr lang="ru-RU" sz="1800" b="1" dirty="0">
                <a:solidFill>
                  <a:schemeClr val="tx1"/>
                </a:solidFill>
              </a:rPr>
              <a:t>ОЗДОРОВИТЕЛЬНАЯ ЕЗДА НА ВЕЛОСИПЕДЕ</a:t>
            </a: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3419872" y="5229200"/>
            <a:ext cx="5184576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</a:pPr>
            <a:endParaRPr lang="ru-RU" sz="1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3959932" y="6165304"/>
            <a:ext cx="1368152" cy="432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</a:pPr>
            <a:r>
              <a:rPr lang="ru-RU" sz="1400" b="1" dirty="0">
                <a:solidFill>
                  <a:schemeClr val="tx2">
                    <a:lumMod val="75000"/>
                  </a:schemeClr>
                </a:solidFill>
              </a:rPr>
              <a:t>АБАКАН, 2026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359024" y="1484784"/>
            <a:ext cx="8784976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200" dirty="0"/>
              <a:t>Реабилитация инвалидов (детей-инвалидов) средствами адаптивной физической культуры</a:t>
            </a:r>
            <a:endParaRPr kumimoji="0" lang="ru-RU" sz="2200" b="0" i="0" u="none" strike="noStrike" kern="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0C57591F-0582-46F0-8D2F-A078AA5D4E02}"/>
              </a:ext>
            </a:extLst>
          </p:cNvPr>
          <p:cNvSpPr txBox="1">
            <a:spLocks/>
          </p:cNvSpPr>
          <p:nvPr/>
        </p:nvSpPr>
        <p:spPr>
          <a:xfrm>
            <a:off x="232768" y="404664"/>
            <a:ext cx="8712968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Основатель методики оздоровительной езды на велосипеде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457200" y="1417638"/>
            <a:ext cx="4041774" cy="470852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1970-80-х годах, на фоне популяризации здорового образа жизни, ученые (в том числе В.М. Волков и Е.Г. Мильнер) выделили велосипедную езду в отдельное направление циклической физической культуры</a:t>
            </a:r>
          </a:p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С тех пор методика эволюционировала от простого «катания для здоровья» к стройной системе, учитывающей индивидуальные особенности человека, контроль пульса и технику безопасности</a:t>
            </a:r>
          </a:p>
          <a:p>
            <a:pPr marL="0" indent="0" algn="just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D437E5C5-8915-4209-B4B3-50C08C57B8D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182420"/>
            <a:ext cx="4041775" cy="249316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2F62D5-498A-4EAB-ABAB-22D35B44C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Зарождение методики оздоровительной езды на велосипеде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B675195-A154-4EFB-B633-751C2F9F58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978896" cy="3951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Зарождение методики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Истоки использования велосипеда для оздоровления уходят корнями в «велосипедный бум» конца XIX — начала XX века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 научно обоснованная методика оздоровительной езды сформировалась во второй половине XX века.</a:t>
            </a:r>
          </a:p>
          <a:p>
            <a:endParaRPr lang="ru-RU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F654B8C0-592C-445C-98AD-4E628410AF3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060848"/>
            <a:ext cx="2473762" cy="3951288"/>
          </a:xfrm>
        </p:spPr>
      </p:pic>
    </p:spTree>
    <p:extLst>
      <p:ext uri="{BB962C8B-B14F-4D97-AF65-F5344CB8AC3E}">
        <p14:creationId xmlns:p14="http://schemas.microsoft.com/office/powerpoint/2010/main" val="3322025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4E0BB9-F139-4280-8025-5278374EE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Современное использование методики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4CD9C9-3B61-4E44-9667-787B79A49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72816"/>
            <a:ext cx="8291264" cy="5001419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эволюционировала от простых рекомендаций «кататься для здоровья» к комплексной системе, где технологии работают на человека, а велосипед становится инструментом не только физического, но и ментального благополучия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Современное использование методики оздоровительной езды на велосипеде характеризуется: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Интеграцией в городскую среду на уровне государственной политики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Цифровизацией — от умных часов до ИИ-ассистентов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Электрификацией, сохраняющей оздоровительную функцию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Разнообразием форматов — от равномерной езды до HIIT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Социальной составляющей — сообщества как новый образ жизни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Инклюзивностью — адаптация для всех возрастов и возможностей</a:t>
            </a:r>
          </a:p>
        </p:txBody>
      </p:sp>
    </p:spTree>
    <p:extLst>
      <p:ext uri="{BB962C8B-B14F-4D97-AF65-F5344CB8AC3E}">
        <p14:creationId xmlns:p14="http://schemas.microsoft.com/office/powerpoint/2010/main" val="4238584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и задачи использования методики оздоровительной езды на велосипеде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62992" y="1407029"/>
            <a:ext cx="8407647" cy="4525963"/>
          </a:xfrm>
        </p:spPr>
        <p:txBody>
          <a:bodyPr>
            <a:normAutofit/>
          </a:bodyPr>
          <a:lstStyle/>
          <a:p>
            <a:pPr algn="just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использования методики:  </a:t>
            </a:r>
          </a:p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и сохранение здоровья, повышение физической работоспособности и улучшение качества жизни средствами циклической нагрузки на велосипед</a:t>
            </a:r>
          </a:p>
          <a:p>
            <a:pPr marL="0" indent="0" algn="just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03444028-A990-4915-902A-81A8F8777DA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2852936"/>
            <a:ext cx="4038600" cy="2692400"/>
          </a:xfrm>
        </p:spPr>
      </p:pic>
    </p:spTree>
    <p:extLst>
      <p:ext uri="{BB962C8B-B14F-4D97-AF65-F5344CB8AC3E}">
        <p14:creationId xmlns:p14="http://schemas.microsoft.com/office/powerpoint/2010/main" val="34696067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B1CEBB-4B5A-4B37-9EA5-3BB5427C8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использования методики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A00727-4611-42CE-B724-0E911F528B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Оздоровительные: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сердечно-сосудистой и дыхательной систем, повышение общей выносливости организма, снижение риска гиподинамии</a:t>
            </a: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Развивающие: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основных физических качеств: силы мышц ног и кора, координации движений, чувства равновесия (вестибулярного аппарата)</a:t>
            </a: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Профилактические: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остеохондроза, варикозного расширения вен, стрессовых состояний и избыточной массы тела </a:t>
            </a: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устойчивого интереса к регулярным занятиям физической культурой, обучение правильному педалированию и основам безопасности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30742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936104"/>
          </a:xfrm>
        </p:spPr>
        <p:txBody>
          <a:bodyPr>
            <a:normAutofit/>
          </a:bodyPr>
          <a:lstStyle/>
          <a:p>
            <a:pPr marL="265113" indent="-265113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средств методики оздоровительной езды на велосипеде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412776"/>
            <a:ext cx="8640960" cy="446449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Общеразвивающие упражнения (ОРУ):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Используются для разминки и заминки. Включают вращения руками, наклоны туловища, выпады, приседания, упражнения на растяжку (стретчинг) . Йога-упражнения (позы «Стул», «Королевский танец», «Мост») также эффективны для подготовки мышц к нагрузке и снятия напряжения после поездки .</a:t>
            </a:r>
          </a:p>
          <a:p>
            <a:pPr marL="0" indent="0" algn="just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 физические упражнения (СФП):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Имитация педалирования на велостанке, езда в различных посадках (высокая, средняя), техника прохождения поворотов, подъемов и спусков .</a:t>
            </a:r>
          </a:p>
          <a:p>
            <a:pPr marL="0" indent="0" algn="just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Циклическая нагрузка: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Непосредственно сама езда на велосипеде в равномерном или переменном темпе по пересеченной или ровной местности</a:t>
            </a:r>
          </a:p>
          <a:p>
            <a:pPr marL="0" indent="0" algn="just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82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B137B1-FE6E-4FA5-B928-B50FF01B6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Autofit/>
          </a:bodyPr>
          <a:lstStyle/>
          <a:p>
            <a:r>
              <a:rPr lang="ru-RU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 занятий на неделю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5281A6DF-D20F-4E1D-A1D4-95BE4693DE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7965205"/>
              </p:ext>
            </p:extLst>
          </p:nvPr>
        </p:nvGraphicFramePr>
        <p:xfrm>
          <a:off x="215516" y="980728"/>
          <a:ext cx="8712968" cy="54146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4076">
                  <a:extLst>
                    <a:ext uri="{9D8B030D-6E8A-4147-A177-3AD203B41FA5}">
                      <a16:colId xmlns:a16="http://schemas.microsoft.com/office/drawing/2014/main" val="2303644585"/>
                    </a:ext>
                  </a:extLst>
                </a:gridCol>
                <a:gridCol w="1929722">
                  <a:extLst>
                    <a:ext uri="{9D8B030D-6E8A-4147-A177-3AD203B41FA5}">
                      <a16:colId xmlns:a16="http://schemas.microsoft.com/office/drawing/2014/main" val="3262736246"/>
                    </a:ext>
                  </a:extLst>
                </a:gridCol>
                <a:gridCol w="1273389">
                  <a:extLst>
                    <a:ext uri="{9D8B030D-6E8A-4147-A177-3AD203B41FA5}">
                      <a16:colId xmlns:a16="http://schemas.microsoft.com/office/drawing/2014/main" val="753547176"/>
                    </a:ext>
                  </a:extLst>
                </a:gridCol>
                <a:gridCol w="1657428">
                  <a:extLst>
                    <a:ext uri="{9D8B030D-6E8A-4147-A177-3AD203B41FA5}">
                      <a16:colId xmlns:a16="http://schemas.microsoft.com/office/drawing/2014/main" val="217329097"/>
                    </a:ext>
                  </a:extLst>
                </a:gridCol>
                <a:gridCol w="3168353">
                  <a:extLst>
                    <a:ext uri="{9D8B030D-6E8A-4147-A177-3AD203B41FA5}">
                      <a16:colId xmlns:a16="http://schemas.microsoft.com/office/drawing/2014/main" val="280571279"/>
                    </a:ext>
                  </a:extLst>
                </a:gridCol>
              </a:tblGrid>
              <a:tr h="528612"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effectLst/>
                          <a:latin typeface="quote-cjk-patch"/>
                        </a:rPr>
                        <a:t>Дни</a:t>
                      </a: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effectLst/>
                          <a:latin typeface="quote-cjk-patch"/>
                        </a:rPr>
                        <a:t>Тип тренировки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>
                          <a:effectLst/>
                          <a:latin typeface="quote-cjk-patch"/>
                        </a:rPr>
                        <a:t>Продолжительность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effectLst/>
                          <a:latin typeface="quote-cjk-patch"/>
                        </a:rPr>
                        <a:t>Интенсивность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0" dirty="0">
                          <a:effectLst/>
                          <a:latin typeface="quote-cjk-patch"/>
                        </a:rPr>
                        <a:t>Особенности</a:t>
                      </a:r>
                    </a:p>
                  </a:txBody>
                  <a:tcPr marL="152400" marR="152400" marT="95250" marB="95250" anchor="ctr"/>
                </a:tc>
                <a:extLst>
                  <a:ext uri="{0D108BD9-81ED-4DB2-BD59-A6C34878D82A}">
                    <a16:rowId xmlns:a16="http://schemas.microsoft.com/office/drawing/2014/main" val="2268043023"/>
                  </a:ext>
                </a:extLst>
              </a:tr>
              <a:tr h="724798">
                <a:tc>
                  <a:txBody>
                    <a:bodyPr/>
                    <a:lstStyle/>
                    <a:p>
                      <a:r>
                        <a:rPr lang="ru-RU" sz="1600" b="1">
                          <a:effectLst/>
                          <a:latin typeface="quote-cjk-patch"/>
                        </a:rPr>
                        <a:t>ПН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effectLst/>
                          <a:latin typeface="quote-cjk-patch"/>
                        </a:rPr>
                        <a:t>Равномерная езда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effectLst/>
                          <a:latin typeface="quote-cjk-patch"/>
                        </a:rPr>
                        <a:t>30–35 мин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effectLst/>
                          <a:latin typeface="quote-cjk-patch"/>
                        </a:rPr>
                        <a:t>Низкая (50–60% ЧСС)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effectLst/>
                          <a:latin typeface="quote-cjk-patch"/>
                        </a:rPr>
                        <a:t>Отработка кругового педалирования, ровный маршрут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3306905269"/>
                  </a:ext>
                </a:extLst>
              </a:tr>
              <a:tr h="724798">
                <a:tc>
                  <a:txBody>
                    <a:bodyPr/>
                    <a:lstStyle/>
                    <a:p>
                      <a:r>
                        <a:rPr lang="ru-RU" sz="1600" b="1" dirty="0">
                          <a:effectLst/>
                          <a:latin typeface="quote-cjk-patch"/>
                        </a:rPr>
                        <a:t>ВТ</a:t>
                      </a:r>
                      <a:endParaRPr lang="ru-RU" sz="1600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  <a:latin typeface="quote-cjk-patch"/>
                        </a:rPr>
                        <a:t>Техника + интервалы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  <a:latin typeface="quote-cjk-patch"/>
                        </a:rPr>
                        <a:t>40–45 мин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effectLst/>
                          <a:latin typeface="quote-cjk-patch"/>
                        </a:rPr>
                        <a:t>Средняя (до 80% ЧСС)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effectLst/>
                          <a:latin typeface="quote-cjk-patch"/>
                        </a:rPr>
                        <a:t>«Змейка», езда одной рукой, ускорения 1×1 мин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1014363820"/>
                  </a:ext>
                </a:extLst>
              </a:tr>
              <a:tr h="724798">
                <a:tc>
                  <a:txBody>
                    <a:bodyPr/>
                    <a:lstStyle/>
                    <a:p>
                      <a:r>
                        <a:rPr lang="ru-RU" sz="1600" b="1" dirty="0">
                          <a:effectLst/>
                          <a:latin typeface="quote-cjk-patch"/>
                        </a:rPr>
                        <a:t>СР</a:t>
                      </a:r>
                      <a:endParaRPr lang="ru-RU" sz="1600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  <a:latin typeface="quote-cjk-patch"/>
                        </a:rPr>
                        <a:t>Активное восстановление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  <a:latin typeface="quote-cjk-patch"/>
                        </a:rPr>
                        <a:t>20–25 мин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effectLst/>
                          <a:latin typeface="quote-cjk-patch"/>
                        </a:rPr>
                        <a:t>Очень низкая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effectLst/>
                          <a:latin typeface="quote-cjk-patch"/>
                        </a:rPr>
                        <a:t>Прогулка в парке, свободный темп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3605773519"/>
                  </a:ext>
                </a:extLst>
              </a:tr>
              <a:tr h="724798">
                <a:tc>
                  <a:txBody>
                    <a:bodyPr/>
                    <a:lstStyle/>
                    <a:p>
                      <a:r>
                        <a:rPr lang="ru-RU" sz="1600" b="1">
                          <a:effectLst/>
                          <a:latin typeface="quote-cjk-patch"/>
                        </a:rPr>
                        <a:t>ЧТ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  <a:latin typeface="quote-cjk-patch"/>
                        </a:rPr>
                        <a:t>Пересеченная местность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  <a:latin typeface="quote-cjk-patch"/>
                        </a:rPr>
                        <a:t>45–50 мин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effectLst/>
                          <a:latin typeface="quote-cjk-patch"/>
                        </a:rPr>
                        <a:t>Средняя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effectLst/>
                          <a:latin typeface="quote-cjk-patch"/>
                        </a:rPr>
                        <a:t>Чередование подъемов и спусков, работа с передачами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1077489898"/>
                  </a:ext>
                </a:extLst>
              </a:tr>
              <a:tr h="332426">
                <a:tc>
                  <a:txBody>
                    <a:bodyPr/>
                    <a:lstStyle/>
                    <a:p>
                      <a:r>
                        <a:rPr lang="ru-RU" sz="1600" b="1">
                          <a:effectLst/>
                          <a:latin typeface="quote-cjk-patch"/>
                        </a:rPr>
                        <a:t>ПТ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  <a:latin typeface="quote-cjk-patch"/>
                        </a:rPr>
                        <a:t>Отдых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  <a:latin typeface="quote-cjk-patch"/>
                        </a:rPr>
                        <a:t>—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effectLst/>
                          <a:latin typeface="quote-cjk-patch"/>
                        </a:rPr>
                        <a:t>—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effectLst/>
                          <a:latin typeface="quote-cjk-patch"/>
                        </a:rPr>
                        <a:t>Растяжка, самомассаж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168557682"/>
                  </a:ext>
                </a:extLst>
              </a:tr>
              <a:tr h="724798">
                <a:tc>
                  <a:txBody>
                    <a:bodyPr/>
                    <a:lstStyle/>
                    <a:p>
                      <a:r>
                        <a:rPr lang="ru-RU" sz="1600" b="1">
                          <a:effectLst/>
                          <a:latin typeface="quote-cjk-patch"/>
                        </a:rPr>
                        <a:t>СБ</a:t>
                      </a:r>
                      <a:endParaRPr lang="ru-RU" sz="1600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  <a:latin typeface="quote-cjk-patch"/>
                        </a:rPr>
                        <a:t>Длительная равномерная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  <a:latin typeface="quote-cjk-patch"/>
                        </a:rPr>
                        <a:t>60–75 мин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effectLst/>
                          <a:latin typeface="quote-cjk-patch"/>
                        </a:rPr>
                        <a:t>Низкая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600" b="0" dirty="0" err="1">
                          <a:effectLst/>
                          <a:latin typeface="quote-cjk-patch"/>
                        </a:rPr>
                        <a:t>Фартлек</a:t>
                      </a:r>
                      <a:r>
                        <a:rPr lang="ru-RU" sz="1600" b="0" dirty="0">
                          <a:effectLst/>
                          <a:latin typeface="quote-cjk-patch"/>
                        </a:rPr>
                        <a:t>, поддержание «разговорного темпа»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2121834212"/>
                  </a:ext>
                </a:extLst>
              </a:tr>
              <a:tr h="528612">
                <a:tc>
                  <a:txBody>
                    <a:bodyPr/>
                    <a:lstStyle/>
                    <a:p>
                      <a:r>
                        <a:rPr lang="ru-RU" sz="1600" b="1" dirty="0">
                          <a:effectLst/>
                          <a:latin typeface="quote-cjk-patch"/>
                        </a:rPr>
                        <a:t>ВС</a:t>
                      </a:r>
                      <a:endParaRPr lang="ru-RU" sz="1600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  <a:latin typeface="quote-cjk-patch"/>
                        </a:rPr>
                        <a:t>Отдых или велопрогулка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600" b="0">
                          <a:effectLst/>
                          <a:latin typeface="quote-cjk-patch"/>
                        </a:rPr>
                        <a:t>до 30 мин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effectLst/>
                          <a:latin typeface="quote-cjk-patch"/>
                        </a:rPr>
                        <a:t>Низкая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effectLst/>
                          <a:latin typeface="quote-cjk-patch"/>
                        </a:rPr>
                        <a:t>По желанию, без контроля нагрузки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42331252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8850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BF3B4B-BFC3-4C35-ACA6-457C288C2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Общие рекомендации к программе на неделю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50E1C7-B715-40ED-93DE-14E1B19B36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742" y="1916832"/>
            <a:ext cx="8229600" cy="341297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пульса: 120–150 уд/мин или 65–80% от (220 – возраст)</a:t>
            </a:r>
          </a:p>
          <a:p>
            <a:pPr algn="just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Разминка: 5–7 мин (вращения суставов, приседания, выпады)</a:t>
            </a:r>
          </a:p>
          <a:p>
            <a:pPr marL="0" indent="0" algn="just">
              <a:buNone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Заминка: 5 мин (спокойная езда + растяжка ног и поясницы)</a:t>
            </a:r>
          </a:p>
        </p:txBody>
      </p:sp>
    </p:spTree>
    <p:extLst>
      <p:ext uri="{BB962C8B-B14F-4D97-AF65-F5344CB8AC3E}">
        <p14:creationId xmlns:p14="http://schemas.microsoft.com/office/powerpoint/2010/main" val="4045687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AB1FD0-CE2A-4EF2-95A0-F2380ACEF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Используемый инвентарь в оздоровительной езде на велосипеде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7521C52-1E12-4AB3-B8BD-80F4AF8E2D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916833"/>
            <a:ext cx="4330824" cy="3816424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Велосипед(горный, шоссейный, городской, электровелосипед)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Защитная экипировка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велошлем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перчатки,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велоочки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наколенники и налокотники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Осветительные устройства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Ремонтный комплект</a:t>
            </a:r>
          </a:p>
        </p:txBody>
      </p:sp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BC2FB373-5FD8-4CB7-9FE7-499173A666F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0575" y="2060849"/>
            <a:ext cx="3866225" cy="3528392"/>
          </a:xfrm>
        </p:spPr>
      </p:pic>
    </p:spTree>
    <p:extLst>
      <p:ext uri="{BB962C8B-B14F-4D97-AF65-F5344CB8AC3E}">
        <p14:creationId xmlns:p14="http://schemas.microsoft.com/office/powerpoint/2010/main" val="1910556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65113" indent="-265113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Возрастные особенности занятий методикой оздоровительной езды на велосипеде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5C3B5DB0-13E2-46B5-AAF6-48E5373192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7583915"/>
              </p:ext>
            </p:extLst>
          </p:nvPr>
        </p:nvGraphicFramePr>
        <p:xfrm>
          <a:off x="683568" y="1397000"/>
          <a:ext cx="7848873" cy="47683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70259">
                  <a:extLst>
                    <a:ext uri="{9D8B030D-6E8A-4147-A177-3AD203B41FA5}">
                      <a16:colId xmlns:a16="http://schemas.microsoft.com/office/drawing/2014/main" val="2157385682"/>
                    </a:ext>
                  </a:extLst>
                </a:gridCol>
                <a:gridCol w="2389307">
                  <a:extLst>
                    <a:ext uri="{9D8B030D-6E8A-4147-A177-3AD203B41FA5}">
                      <a16:colId xmlns:a16="http://schemas.microsoft.com/office/drawing/2014/main" val="2421724576"/>
                    </a:ext>
                  </a:extLst>
                </a:gridCol>
                <a:gridCol w="2389307">
                  <a:extLst>
                    <a:ext uri="{9D8B030D-6E8A-4147-A177-3AD203B41FA5}">
                      <a16:colId xmlns:a16="http://schemas.microsoft.com/office/drawing/2014/main" val="3472377968"/>
                    </a:ext>
                  </a:extLst>
                </a:gridCol>
              </a:tblGrid>
              <a:tr h="420499"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>
                          <a:effectLst/>
                          <a:latin typeface="quote-cjk-patch"/>
                        </a:rPr>
                        <a:t>Возрастная группа</a:t>
                      </a: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>
                          <a:effectLst/>
                          <a:latin typeface="quote-cjk-patch"/>
                        </a:rPr>
                        <a:t>Особенности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>
                          <a:effectLst/>
                          <a:latin typeface="quote-cjk-patch"/>
                        </a:rPr>
                        <a:t>Рекомендации</a:t>
                      </a:r>
                    </a:p>
                  </a:txBody>
                  <a:tcPr marL="152400" marR="152400" marT="95250" marB="95250" anchor="ctr"/>
                </a:tc>
                <a:extLst>
                  <a:ext uri="{0D108BD9-81ED-4DB2-BD59-A6C34878D82A}">
                    <a16:rowId xmlns:a16="http://schemas.microsoft.com/office/drawing/2014/main" val="4079864395"/>
                  </a:ext>
                </a:extLst>
              </a:tr>
              <a:tr h="1086951"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  <a:latin typeface="quote-cjk-patch"/>
                        </a:rPr>
                        <a:t>Дошкольный (3–7 лет)</a:t>
                      </a:r>
                      <a:endParaRPr lang="ru-RU" sz="1400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400" b="0">
                          <a:effectLst/>
                          <a:latin typeface="quote-cjk-patch"/>
                        </a:rPr>
                        <a:t>Развитие силы, ловкости, координации; обучение балансу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400" b="0">
                          <a:effectLst/>
                          <a:latin typeface="quote-cjk-patch"/>
                        </a:rPr>
                        <a:t>Трехколесный велосипед → двухколесный со страховкой; только закрытые площадки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725104633"/>
                  </a:ext>
                </a:extLst>
              </a:tr>
              <a:tr h="1086951"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  <a:latin typeface="quote-cjk-patch"/>
                        </a:rPr>
                        <a:t>Школьный (7–17 лет)</a:t>
                      </a:r>
                      <a:endParaRPr lang="ru-RU" sz="1400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effectLst/>
                          <a:latin typeface="quote-cjk-patch"/>
                        </a:rPr>
                        <a:t>Адаптация сердечно-сосудистой системы; формирование навыков водителя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400" b="0">
                          <a:effectLst/>
                          <a:latin typeface="quote-cjk-patch"/>
                        </a:rPr>
                        <a:t>С 14 лет — движение по краю проезжей части; обязательное изучение ПДД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2077056172"/>
                  </a:ext>
                </a:extLst>
              </a:tr>
              <a:tr h="1086951"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  <a:latin typeface="quote-cjk-patch"/>
                        </a:rPr>
                        <a:t>Взрослый (18–59 лет)</a:t>
                      </a:r>
                      <a:endParaRPr lang="ru-RU" sz="1400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400" b="0">
                          <a:effectLst/>
                          <a:latin typeface="quote-cjk-patch"/>
                        </a:rPr>
                        <a:t>Максимальная физическая работоспособность; использование цифровых технологий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400" b="0">
                          <a:effectLst/>
                          <a:latin typeface="quote-cjk-patch"/>
                        </a:rPr>
                        <a:t>3–5 занятий в неделю; контроль пульса 65–80% от (220 – возраст)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2706848794"/>
                  </a:ext>
                </a:extLst>
              </a:tr>
              <a:tr h="1086951"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  <a:latin typeface="quote-cjk-patch"/>
                        </a:rPr>
                        <a:t>Пожилой (60+)</a:t>
                      </a:r>
                      <a:endParaRPr lang="ru-RU" sz="1400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400" b="0">
                          <a:effectLst/>
                          <a:latin typeface="quote-cjk-patch"/>
                        </a:rPr>
                        <a:t>Отсутствие осевой нагрузки на суставы; улучшение баланса и когнитивных функций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effectLst/>
                          <a:latin typeface="quote-cjk-patch"/>
                        </a:rPr>
                        <a:t>Городской/трехколесный/электровелосипед; консультация врача; постепенное начало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37413319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7094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265113" indent="-265113"/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Виды упражнений, входящих в методику оздоровительной езды на велосипеде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 algn="just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Таблица 9">
            <a:extLst>
              <a:ext uri="{FF2B5EF4-FFF2-40B4-BE49-F238E27FC236}">
                <a16:creationId xmlns:a16="http://schemas.microsoft.com/office/drawing/2014/main" id="{5F98F54F-26ED-4A3A-BE01-7B3F690532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7809632"/>
              </p:ext>
            </p:extLst>
          </p:nvPr>
        </p:nvGraphicFramePr>
        <p:xfrm>
          <a:off x="457200" y="1268760"/>
          <a:ext cx="8075241" cy="5219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1747">
                  <a:extLst>
                    <a:ext uri="{9D8B030D-6E8A-4147-A177-3AD203B41FA5}">
                      <a16:colId xmlns:a16="http://schemas.microsoft.com/office/drawing/2014/main" val="3487877344"/>
                    </a:ext>
                  </a:extLst>
                </a:gridCol>
                <a:gridCol w="2691747">
                  <a:extLst>
                    <a:ext uri="{9D8B030D-6E8A-4147-A177-3AD203B41FA5}">
                      <a16:colId xmlns:a16="http://schemas.microsoft.com/office/drawing/2014/main" val="3456419722"/>
                    </a:ext>
                  </a:extLst>
                </a:gridCol>
                <a:gridCol w="2691747">
                  <a:extLst>
                    <a:ext uri="{9D8B030D-6E8A-4147-A177-3AD203B41FA5}">
                      <a16:colId xmlns:a16="http://schemas.microsoft.com/office/drawing/2014/main" val="1172667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400" b="0">
                          <a:effectLst/>
                          <a:latin typeface="quote-cjk-patch"/>
                        </a:rPr>
                        <a:t>Группа упражнений</a:t>
                      </a: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>
                          <a:effectLst/>
                          <a:latin typeface="quote-cjk-patch"/>
                        </a:rPr>
                        <a:t>Виды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>
                          <a:effectLst/>
                          <a:latin typeface="quote-cjk-patch"/>
                        </a:rPr>
                        <a:t>Цель</a:t>
                      </a:r>
                    </a:p>
                  </a:txBody>
                  <a:tcPr marL="152400" marR="152400" marT="95250" marB="95250" anchor="ctr"/>
                </a:tc>
                <a:extLst>
                  <a:ext uri="{0D108BD9-81ED-4DB2-BD59-A6C34878D82A}">
                    <a16:rowId xmlns:a16="http://schemas.microsoft.com/office/drawing/2014/main" val="1502748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  <a:latin typeface="quote-cjk-patch"/>
                        </a:rPr>
                        <a:t>Подготовительные (разминка)</a:t>
                      </a:r>
                      <a:endParaRPr lang="ru-RU" sz="1400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400" b="0">
                          <a:effectLst/>
                          <a:latin typeface="quote-cjk-patch"/>
                        </a:rPr>
                        <a:t>Вращения в суставах (кисти, плечи, таз, колени), наклоны туловища, скручивания, приседания, выпады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400" b="0">
                          <a:effectLst/>
                          <a:latin typeface="quote-cjk-patch"/>
                        </a:rPr>
                        <a:t>Разогрев мышц, подготовка суставов к нагрузке, профилактика травм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1406222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  <a:latin typeface="quote-cjk-patch"/>
                        </a:rPr>
                        <a:t>Специально-подготовительные (технические)</a:t>
                      </a:r>
                      <a:endParaRPr lang="ru-RU" sz="1400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effectLst/>
                          <a:latin typeface="quote-cjk-patch"/>
                        </a:rPr>
                        <a:t>Имитация педалирования на месте, отработка кругового педалирования, «змейка», езда одной рукой, медленная езда на баланс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400" b="0">
                          <a:effectLst/>
                          <a:latin typeface="quote-cjk-patch"/>
                        </a:rPr>
                        <a:t>Освоение техники, развитие координации и чувства равновесия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1646034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  <a:latin typeface="quote-cjk-patch"/>
                        </a:rPr>
                        <a:t>Основные (циклические)</a:t>
                      </a:r>
                      <a:endParaRPr lang="ru-RU" sz="1400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400" b="0">
                          <a:effectLst/>
                          <a:latin typeface="quote-cjk-patch"/>
                        </a:rPr>
                        <a:t>Равномерная езда по ровной местности, переменная езда (ускорения), езда по пересеченной местности (подъемы и спуски)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400" b="0">
                          <a:effectLst/>
                          <a:latin typeface="quote-cjk-patch"/>
                        </a:rPr>
                        <a:t>Развитие общей выносливости, укрепление сердечно-сосудистой системы, повышение физической работоспособности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1871907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  <a:latin typeface="quote-cjk-patch"/>
                        </a:rPr>
                        <a:t>Заключительные (заминка)</a:t>
                      </a:r>
                      <a:endParaRPr lang="ru-RU" sz="1400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400" b="0">
                          <a:effectLst/>
                          <a:latin typeface="quote-cjk-patch"/>
                        </a:rPr>
                        <a:t>Спокойная езда на низкой передаче, растяжка мышц ног (квадрицепс, бицепс бедра, икры), вис на турнике, наклоны</a:t>
                      </a: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effectLst/>
                          <a:latin typeface="quote-cjk-patch"/>
                        </a:rPr>
                        <a:t>Снижение пульса, выведение продуктов метаболизма, восстановление, разгрузка позвоночника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4422575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1522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69BAF9-08AA-41A0-A779-8CF611C49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Подготовительные упражнения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B751DAE-4FEA-4478-A927-780F36FD9D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221" y="1600200"/>
            <a:ext cx="4969558" cy="4525963"/>
          </a:xfrm>
        </p:spPr>
      </p:pic>
    </p:spTree>
    <p:extLst>
      <p:ext uri="{BB962C8B-B14F-4D97-AF65-F5344CB8AC3E}">
        <p14:creationId xmlns:p14="http://schemas.microsoft.com/office/powerpoint/2010/main" val="22098057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2F758F-FC2F-49A4-AD3F-099AEAEBE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Специальные подготовительные упражнения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8A3C75DE-3710-4F3B-B451-1C70EFBBD7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Отработка кругового педалирования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D957725-05CD-4EEF-B477-B456CB4318F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041" y="2174875"/>
            <a:ext cx="3902506" cy="3951288"/>
          </a:xfrm>
        </p:spPr>
      </p:pic>
      <p:sp>
        <p:nvSpPr>
          <p:cNvPr id="7" name="Текст 6">
            <a:extLst>
              <a:ext uri="{FF2B5EF4-FFF2-40B4-BE49-F238E27FC236}">
                <a16:creationId xmlns:a16="http://schemas.microsoft.com/office/drawing/2014/main" id="{AA45D84A-2D00-4C4F-8739-1DE48519A3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Змейка</a:t>
            </a:r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64074C68-F5DB-4A92-A922-5A6981533F7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420888"/>
            <a:ext cx="4041775" cy="3459844"/>
          </a:xfrm>
        </p:spPr>
      </p:pic>
    </p:spTree>
    <p:extLst>
      <p:ext uri="{BB962C8B-B14F-4D97-AF65-F5344CB8AC3E}">
        <p14:creationId xmlns:p14="http://schemas.microsoft.com/office/powerpoint/2010/main" val="26506246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E2A84F-828E-4895-940A-B5274D646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 заключительные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A21DD53-D802-431A-BA53-C4DF4F69F3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>
            <a:no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(передвижение на подъемах и спусках)</a:t>
            </a:r>
          </a:p>
        </p:txBody>
      </p:sp>
      <p:pic>
        <p:nvPicPr>
          <p:cNvPr id="10" name="Объект 9">
            <a:extLst>
              <a:ext uri="{FF2B5EF4-FFF2-40B4-BE49-F238E27FC236}">
                <a16:creationId xmlns:a16="http://schemas.microsoft.com/office/drawing/2014/main" id="{84D7D889-E475-4A35-8A7A-FD5D947D851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803261"/>
            <a:ext cx="4040188" cy="2694515"/>
          </a:xfrm>
        </p:spPr>
      </p:pic>
      <p:sp>
        <p:nvSpPr>
          <p:cNvPr id="5" name="Текст 4">
            <a:extLst>
              <a:ext uri="{FF2B5EF4-FFF2-40B4-BE49-F238E27FC236}">
                <a16:creationId xmlns:a16="http://schemas.microsoft.com/office/drawing/2014/main" id="{FD5E165D-46BF-4B36-9DF2-630CAE1600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5" y="1535112"/>
            <a:ext cx="4041775" cy="885775"/>
          </a:xfrm>
        </p:spPr>
        <p:txBody>
          <a:bodyPr>
            <a:no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Заключительная (упражнения на растягивание и расслабление мышц)</a:t>
            </a:r>
          </a:p>
        </p:txBody>
      </p:sp>
      <p:pic>
        <p:nvPicPr>
          <p:cNvPr id="12" name="Объект 11">
            <a:extLst>
              <a:ext uri="{FF2B5EF4-FFF2-40B4-BE49-F238E27FC236}">
                <a16:creationId xmlns:a16="http://schemas.microsoft.com/office/drawing/2014/main" id="{B44EDE23-EFD0-48AF-9B84-A3DDB06D81A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803261"/>
            <a:ext cx="4041775" cy="2694516"/>
          </a:xfrm>
        </p:spPr>
      </p:pic>
    </p:spTree>
    <p:extLst>
      <p:ext uri="{BB962C8B-B14F-4D97-AF65-F5344CB8AC3E}">
        <p14:creationId xmlns:p14="http://schemas.microsoft.com/office/powerpoint/2010/main" val="86702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1008112"/>
          </a:xfrm>
        </p:spPr>
        <p:txBody>
          <a:bodyPr>
            <a:normAutofit/>
          </a:bodyPr>
          <a:lstStyle/>
          <a:p>
            <a:pPr marL="265113" indent="-265113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Техника безопасности на занятиях по оздоровительной езде на велосипеде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5D60056E-094E-4B17-B075-01B606EB84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3762500"/>
              </p:ext>
            </p:extLst>
          </p:nvPr>
        </p:nvGraphicFramePr>
        <p:xfrm>
          <a:off x="457200" y="1556792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52323046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6480662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400" b="0">
                          <a:effectLst/>
                          <a:latin typeface="quote-cjk-patch"/>
                        </a:rPr>
                        <a:t>Категория</a:t>
                      </a: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>
                          <a:effectLst/>
                          <a:latin typeface="quote-cjk-patch"/>
                        </a:rPr>
                        <a:t>Основные требования</a:t>
                      </a:r>
                    </a:p>
                  </a:txBody>
                  <a:tcPr marL="152400" marR="152400" marT="95250" marB="95250" anchor="ctr"/>
                </a:tc>
                <a:extLst>
                  <a:ext uri="{0D108BD9-81ED-4DB2-BD59-A6C34878D82A}">
                    <a16:rowId xmlns:a16="http://schemas.microsoft.com/office/drawing/2014/main" val="3991645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 dirty="0">
                          <a:effectLst/>
                          <a:latin typeface="quote-cjk-patch"/>
                        </a:rPr>
                        <a:t>Экипировка</a:t>
                      </a:r>
                      <a:endParaRPr lang="ru-RU" sz="1400" b="0" dirty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400" b="0">
                          <a:effectLst/>
                          <a:latin typeface="quote-cjk-patch"/>
                        </a:rPr>
                        <a:t>Шлем (обязательно), перчатки, наколенники/налокотники, светоотражающая одежда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1672055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  <a:latin typeface="quote-cjk-patch"/>
                        </a:rPr>
                        <a:t>Техническое состояние</a:t>
                      </a:r>
                      <a:endParaRPr lang="ru-RU" sz="1400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400" b="0">
                          <a:effectLst/>
                          <a:latin typeface="quote-cjk-patch"/>
                        </a:rPr>
                        <a:t>Тормоза исправны, покрышки накачаны, руль без люфта, фара и задний фонарь работают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2821491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  <a:latin typeface="quote-cjk-patch"/>
                        </a:rPr>
                        <a:t>ПДД</a:t>
                      </a:r>
                      <a:endParaRPr lang="ru-RU" sz="1400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400" b="0">
                          <a:effectLst/>
                          <a:latin typeface="quote-cjk-patch"/>
                        </a:rPr>
                        <a:t>Движение по велодорожкам или правому краю дороги; пересечение пешеходного перехода только спешившись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738771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  <a:latin typeface="quote-cjk-patch"/>
                        </a:rPr>
                        <a:t>Запрещено</a:t>
                      </a:r>
                      <a:endParaRPr lang="ru-RU" sz="1400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400" b="0">
                          <a:effectLst/>
                          <a:latin typeface="quote-cjk-patch"/>
                        </a:rPr>
                        <a:t>Езда без шлема, в наушниках, в темноте без фар, в состоянии утомления или болезни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1073735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1">
                          <a:effectLst/>
                          <a:latin typeface="quote-cjk-patch"/>
                        </a:rPr>
                        <a:t>Возрастные ограничения</a:t>
                      </a:r>
                      <a:endParaRPr lang="ru-RU" sz="1400" b="0">
                        <a:effectLst/>
                        <a:latin typeface="quote-cjk-patch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effectLst/>
                          <a:latin typeface="quote-cjk-patch"/>
                        </a:rPr>
                        <a:t>До 7 лет — только закрытые площадки; 7–14 лет — тротуары и велодорожки; 60+ — консультация врача</a:t>
                      </a: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132397167"/>
                  </a:ext>
                </a:extLst>
              </a:tr>
            </a:tbl>
          </a:graphicData>
        </a:graphic>
      </p:graphicFrame>
      <p:sp>
        <p:nvSpPr>
          <p:cNvPr id="4" name="Содержимое 2">
            <a:extLst>
              <a:ext uri="{FF2B5EF4-FFF2-40B4-BE49-F238E27FC236}">
                <a16:creationId xmlns:a16="http://schemas.microsoft.com/office/drawing/2014/main" id="{00499951-61D7-4311-9103-8872932D638B}"/>
              </a:ext>
            </a:extLst>
          </p:cNvPr>
          <p:cNvSpPr txBox="1">
            <a:spLocks/>
          </p:cNvSpPr>
          <p:nvPr/>
        </p:nvSpPr>
        <p:spPr>
          <a:xfrm>
            <a:off x="251520" y="1412776"/>
            <a:ext cx="8640960" cy="4968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itchFamily="34" charset="0"/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buFont typeface="Arial" pitchFamily="34" charset="0"/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Font typeface="Arial" pitchFamily="34" charset="0"/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Font typeface="Arial" pitchFamily="34" charset="0"/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Font typeface="Arial" pitchFamily="34" charset="0"/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901641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323528" y="548680"/>
            <a:ext cx="8517632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использованной литературы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E84FC2-1AE2-4AA1-8E8C-CB4A625F62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25963"/>
          </a:xfrm>
        </p:spPr>
        <p:txBody>
          <a:bodyPr>
            <a:normAutofit/>
          </a:bodyPr>
          <a:lstStyle/>
          <a:p>
            <a:pPr algn="l">
              <a:buFont typeface="+mj-lt"/>
              <a:buAutoNum type="arabicPeriod"/>
            </a:pPr>
            <a:r>
              <a:rPr lang="ru-RU" sz="18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Волков В.М., Мильнер Е.Г. Человек и бег. Медико-биологические основы оздоровительного бега. — М.: Физкультура и спорт, 1987. — 144 с. </a:t>
            </a:r>
          </a:p>
          <a:p>
            <a:pPr algn="l">
              <a:buFont typeface="+mj-lt"/>
              <a:buAutoNum type="arabicPeriod"/>
            </a:pPr>
            <a:r>
              <a:rPr lang="ru-RU" sz="18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Елецкая Н.М., Зайцева С.С. Подвижный образ жизни дошкольника — залог здоровья // Молодой ученый. — 2022. — № 33 (428). — С. 129-131. </a:t>
            </a:r>
          </a:p>
          <a:p>
            <a:pPr algn="l">
              <a:buFont typeface="+mj-lt"/>
              <a:buAutoNum type="arabicPeriod"/>
            </a:pPr>
            <a:r>
              <a:rPr lang="ru-RU" sz="18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Мелия А. (врач ЛФК РНИМУ им. Н.И. Пирогова). Правила велотренировок для тех, кому за 60 // Комсомольская правда. — 2025. </a:t>
            </a: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840</TotalTime>
  <Words>1128</Words>
  <Application>Microsoft Office PowerPoint</Application>
  <PresentationFormat>Экран (4:3)</PresentationFormat>
  <Paragraphs>169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quote-cjk-patch</vt:lpstr>
      <vt:lpstr>Times New Roman</vt:lpstr>
      <vt:lpstr>Тема Office</vt:lpstr>
      <vt:lpstr>Государственное бюджетное учреждение дополнительного образования Республики Хакасия «Спортивная школа паралимпийского резерва» </vt:lpstr>
      <vt:lpstr>Основатель методики оздоровительной езды на велосипеде</vt:lpstr>
      <vt:lpstr>Зарождение методики оздоровительной езды на велосипеде</vt:lpstr>
      <vt:lpstr>Современное использование методики </vt:lpstr>
      <vt:lpstr>Цель и задачи использования методики оздоровительной езды на велосипеде</vt:lpstr>
      <vt:lpstr>Задачи использования методики </vt:lpstr>
      <vt:lpstr>Характеристика средств методики оздоровительной езды на велосипеде</vt:lpstr>
      <vt:lpstr>Программа занятий на неделю</vt:lpstr>
      <vt:lpstr>Общие рекомендации к программе на неделю</vt:lpstr>
      <vt:lpstr>Используемый инвентарь в оздоровительной езде на велосипеде</vt:lpstr>
      <vt:lpstr>Возрастные особенности занятий методикой оздоровительной езды на велосипеде </vt:lpstr>
      <vt:lpstr> Виды упражнений, входящих в методику оздоровительной езды на велосипеде</vt:lpstr>
      <vt:lpstr>Подготовительные упражнения</vt:lpstr>
      <vt:lpstr>Специальные подготовительные упражнения</vt:lpstr>
      <vt:lpstr>Основные и заключительные</vt:lpstr>
      <vt:lpstr>Техника безопасности на занятиях по оздоровительной езде на велосипеде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БЮДЖЕТНОЕ УЧРЕЖДЕНИЕ ДОПОЛНИТЕЛЬНОГО ПРОФЕССИОНАЛЬНОГО ОБРАЗОВАНИЯ ГОРОДА МОСКВЫ «Московский учебно-спортивный центр» Департамента физической культуры и спорта города Москвы (ГБУ ДПО «Московский учебно-спортивный центр» Москомспорта) ПРОГРАММА ПРОФЕССИОНАЛЬНОЙ ПЕРЕПОДГОТОВКИ  «Управление тренировочной и соревновательной деятельностью спортсменов и руководство спортивной подготовкой»</dc:title>
  <dc:creator>Константин Тарасенко</dc:creator>
  <cp:lastModifiedBy>user</cp:lastModifiedBy>
  <cp:revision>171</cp:revision>
  <cp:lastPrinted>2022-02-14T13:45:44Z</cp:lastPrinted>
  <dcterms:modified xsi:type="dcterms:W3CDTF">2026-04-02T03:00:59Z</dcterms:modified>
</cp:coreProperties>
</file>